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3" r:id="rId15"/>
    <p:sldId id="270" r:id="rId16"/>
    <p:sldId id="271" r:id="rId1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purl.oclc.org/ooxml/drawingml/main" xmlns:r="http://purl.oclc.org/ooxml/officeDocument/relationships" xmlns:p1510="http://schemas.microsoft.com/office/powerpoint/2015/10/main">
  <p1510:revLst>
    <p1510:client id="{14FBE034-5FDE-474F-AC1B-9651D5F86FC1}" v="19" dt="2023-06-01T18:08:44.109"/>
  </p1510:revLst>
</p1510:revInfo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 horzBarState="maximized">
    <p:restoredLeft sz="15.989%" autoAdjust="0"/>
    <p:restoredTop sz="96.357%" autoAdjust="0"/>
  </p:normalViewPr>
  <p:slideViewPr>
    <p:cSldViewPr snapToGrid="0">
      <p:cViewPr varScale="1">
        <p:scale>
          <a:sx n="164" d="100"/>
          <a:sy n="164" d="100"/>
        </p:scale>
        <p:origin x="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notesMaster" Target="notesMasters/notesMaster1.xml"/><Relationship Id="rId3" Type="http://purl.oclc.org/ooxml/officeDocument/relationships/slide" Target="slides/slide2.xml"/><Relationship Id="rId21" Type="http://purl.oclc.org/ooxml/officeDocument/relationships/theme" Target="theme/theme1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viewProps" Target="viewProp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schemas.microsoft.com/office/2015/10/relationships/revisionInfo" Target="revisionInfo.xml"/><Relationship Id="rId10" Type="http://purl.oclc.org/ooxml/officeDocument/relationships/slide" Target="slides/slide9.xml"/><Relationship Id="rId19" Type="http://purl.oclc.org/ooxml/officeDocument/relationships/presProps" Target="presProps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C147-A4CF-439E-A020-A6F27B12363D}" type="datetimeFigureOut">
              <a:rPr lang="en-CH" smtClean="0"/>
              <a:t>12/04/2024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1A8F-7BCD-4B16-ADC7-0601980D3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066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3561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ABF0-7919-298A-E958-F33B07979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B0A2D-4EF8-21D5-114F-8998E6168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2118-34EE-C4DB-550E-4EC05B04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4578878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A068-F162-B373-3236-2835FA99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9ED0-3E70-28D4-7B56-1FCA746C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017023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799C-44A4-C3FB-5376-FC8C3EC8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1BC1-06A4-7AB2-A6A2-364F2F70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2428-434E-5AA2-1F2E-66C13637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2FA9DA-B0FB-10E9-468F-8DE51BE8E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842120868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D0991-C3D9-CD80-4BE4-D61CF0EC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93922D1-D6A5-D2B4-2155-EA5ECB223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0989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3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5" Type="http://purl.oclc.org/ooxml/officeDocument/relationships/theme" Target="../theme/theme1.xml"/><Relationship Id="rId4" Type="http://purl.oclc.org/ooxml/officeDocument/relationships/slideLayout" Target="../slideLayouts/slideLayout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3CE0F-B801-C11A-04F4-5FF6625C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F350D-5715-2970-4354-8AD227D00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A2CC-C0A5-6492-E1C8-614F7D477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  <a:latin typeface="+mn-lt"/>
              </a:defRPr>
            </a:lvl1pPr>
          </a:lstStyle>
          <a:p>
            <a:fld id="{2F6D8F28-8C37-415B-97E1-105FA70BC57F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58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%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2.svg"/><Relationship Id="rId2" Type="http://purl.oclc.org/ooxml/officeDocument/relationships/image" Target="../media/image1.png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purl.oclc.org/ooxml/officeDocument/relationships/image" Target="../media/image20.png"/><Relationship Id="rId3" Type="http://purl.oclc.org/ooxml/officeDocument/relationships/image" Target="../media/image17.png"/><Relationship Id="rId7" Type="http://purl.oclc.org/ooxml/officeDocument/relationships/image" Target="../media/image19.png"/><Relationship Id="rId2" Type="http://purl.oclc.org/ooxml/officeDocument/relationships/slideLayout" Target="../slideLayouts/slideLayout3.xml"/><Relationship Id="rId1" Type="http://purl.oclc.org/ooxml/officeDocument/relationships/tags" Target="../tags/tag2.xml"/><Relationship Id="rId6" Type="http://purl.oclc.org/ooxml/officeDocument/relationships/image" Target="../media/image8.svg"/><Relationship Id="rId5" Type="http://purl.oclc.org/ooxml/officeDocument/relationships/image" Target="../media/image7.png"/><Relationship Id="rId4" Type="http://purl.oclc.org/ooxml/officeDocument/relationships/image" Target="../media/image18.svg"/><Relationship Id="rId9" Type="http://purl.oclc.org/ooxml/officeDocument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22.png"/><Relationship Id="rId2" Type="http://purl.oclc.org/ooxml/officeDocument/relationships/slideLayout" Target="../slideLayouts/slideLayout3.xml"/><Relationship Id="rId1" Type="http://purl.oclc.org/ooxml/officeDocument/relationships/tags" Target="../tags/tag3.xml"/><Relationship Id="rId4" Type="http://purl.oclc.org/ooxml/officeDocument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image" Target="../media/image24.png"/><Relationship Id="rId1" Type="http://purl.oclc.org/ooxml/officeDocument/relationships/slideLayout" Target="../slideLayouts/slideLayout3.xml"/><Relationship Id="rId4" Type="http://purl.oclc.org/ooxml/officeDocument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26.png"/><Relationship Id="rId2" Type="http://purl.oclc.org/ooxml/officeDocument/relationships/image" Target="../media/image25.png"/><Relationship Id="rId1" Type="http://purl.oclc.org/ooxml/officeDocument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27.jpeg"/><Relationship Id="rId2" Type="http://purl.oclc.org/ooxml/officeDocument/relationships/hyperlink" Target="https://github.com/dslab-epfl/tinynf" TargetMode="External"/><Relationship Id="rId1" Type="http://purl.oclc.org/ooxml/officeDocument/relationships/slideLayout" Target="../slideLayouts/slideLayout3.xml"/><Relationship Id="rId4" Type="http://purl.oclc.org/ooxml/officeDocument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4.svg"/><Relationship Id="rId2" Type="http://purl.oclc.org/ooxml/officeDocument/relationships/image" Target="../media/image3.png"/><Relationship Id="rId1" Type="http://purl.oclc.org/ooxml/officeDocument/relationships/slideLayout" Target="../slideLayouts/slideLayout3.xml"/><Relationship Id="rId5" Type="http://purl.oclc.org/ooxml/officeDocument/relationships/image" Target="../media/image6.svg"/><Relationship Id="rId4" Type="http://purl.oclc.org/ooxml/officeDocument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slideLayout" Target="../slideLayouts/slideLayout3.xml"/><Relationship Id="rId1" Type="http://purl.oclc.org/ooxml/officeDocument/relationships/tags" Target="../tags/tag1.xml"/><Relationship Id="rId4" Type="http://purl.oclc.org/ooxml/officeDocument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3.xml"/><Relationship Id="rId5" Type="http://purl.oclc.org/ooxml/officeDocument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10.png"/><Relationship Id="rId2" Type="http://purl.oclc.org/ooxml/officeDocument/relationships/image" Target="../media/image9.png"/><Relationship Id="rId1" Type="http://purl.oclc.org/ooxml/officeDocument/relationships/slideLayout" Target="../slideLayouts/slideLayout4.xml"/><Relationship Id="rId5" Type="http://purl.oclc.org/ooxml/officeDocument/relationships/image" Target="../media/image12.png"/><Relationship Id="rId4" Type="http://purl.oclc.org/ooxml/officeDocument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4.svg"/><Relationship Id="rId2" Type="http://purl.oclc.org/ooxml/officeDocument/relationships/image" Target="../media/image13.png"/><Relationship Id="rId1" Type="http://purl.oclc.org/ooxml/officeDocument/relationships/slideLayout" Target="../slideLayouts/slideLayout3.xml"/><Relationship Id="rId5" Type="http://purl.oclc.org/ooxml/officeDocument/relationships/image" Target="../media/image16.svg"/><Relationship Id="rId4" Type="http://purl.oclc.org/ooxml/officeDocument/relationships/image" Target="../media/image15.pn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716D-1B6D-6277-B5AA-A67DAFD1E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6984"/>
            <a:ext cx="12192000" cy="2387600"/>
          </a:xfrm>
        </p:spPr>
        <p:txBody>
          <a:bodyPr>
            <a:normAutofit/>
          </a:bodyPr>
          <a:lstStyle/>
          <a:p>
            <a:r>
              <a:rPr lang="en-GB" dirty="0"/>
              <a:t>Safe Low-Level Code</a:t>
            </a:r>
            <a:br>
              <a:rPr lang="en-CH" dirty="0"/>
            </a:br>
            <a:r>
              <a:rPr lang="en-GB" dirty="0"/>
              <a:t>Without Overhead is Practical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B49FF-9E87-B054-4D72-B085D5929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04583"/>
            <a:ext cx="12192000" cy="1303775"/>
          </a:xfrm>
        </p:spPr>
        <p:txBody>
          <a:bodyPr anchor="ctr">
            <a:normAutofit/>
          </a:bodyPr>
          <a:lstStyle/>
          <a:p>
            <a:r>
              <a:rPr lang="en-CH" sz="4400" u="sng" dirty="0"/>
              <a:t>Solal Pirelli</a:t>
            </a:r>
            <a:r>
              <a:rPr lang="en-CH" sz="4400" dirty="0"/>
              <a:t>, George Candea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B23FF1-F93B-E41E-F325-B3D85FA0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2962" y="5105401"/>
            <a:ext cx="2526076" cy="7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49012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6EA6-B031-A15E-0A51-77A919C5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Too lax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2822-898D-2FEF-F646-8FAC6F56B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H" sz="3600" dirty="0">
              <a:solidFill>
                <a:schemeClr val="accent5">
                  <a:lumMod val="75%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get(</a:t>
            </a:r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[] a, </a:t>
            </a:r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n) {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</a:t>
            </a:r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a[n];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32353-AF69-73B3-9E83-D0315876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45799803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6EA6-B031-A15E-0A51-77A919C5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Too 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32353-AF69-73B3-9E83-D0315876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</a:t>
            </a:fld>
            <a:endParaRPr lang="en-CH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0CE830-64B1-18FF-7DA4-54040017B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2589" y="1609308"/>
            <a:ext cx="1257300" cy="9276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9342A3-7F19-451E-9C83-0DAA097BC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“Aliasing XOR Mutability”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62BF7E-667C-64D8-DC4C-E8E7C2FDC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5537" y="3073400"/>
            <a:ext cx="4279446" cy="32385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954B948-776C-C3F0-F140-BB78E9970528}"/>
              </a:ext>
            </a:extLst>
          </p:cNvPr>
          <p:cNvGrpSpPr/>
          <p:nvPr/>
        </p:nvGrpSpPr>
        <p:grpSpPr>
          <a:xfrm>
            <a:off x="5593668" y="3328989"/>
            <a:ext cx="1780042" cy="1641020"/>
            <a:chOff x="5593668" y="3657601"/>
            <a:chExt cx="1780042" cy="1641020"/>
          </a:xfrm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2A5DCFDE-32DE-E769-E604-1B0735E9F276}"/>
                </a:ext>
              </a:extLst>
            </p:cNvPr>
            <p:cNvSpPr/>
            <p:nvPr/>
          </p:nvSpPr>
          <p:spPr>
            <a:xfrm>
              <a:off x="5732690" y="3657601"/>
              <a:ext cx="1641020" cy="1641020"/>
            </a:xfrm>
            <a:prstGeom prst="blockArc">
              <a:avLst>
                <a:gd name="adj1" fmla="val 12044335"/>
                <a:gd name="adj2" fmla="val 5395413"/>
                <a:gd name="adj3" fmla="val 1894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00A310AF-E7A9-D0B6-28E6-1A61D17330C2}"/>
                </a:ext>
              </a:extLst>
            </p:cNvPr>
            <p:cNvSpPr/>
            <p:nvPr/>
          </p:nvSpPr>
          <p:spPr>
            <a:xfrm rot="17438495">
              <a:off x="5586288" y="4003893"/>
              <a:ext cx="635007" cy="620247"/>
            </a:xfrm>
            <a:prstGeom prst="leftArrow">
              <a:avLst>
                <a:gd name="adj1" fmla="val 16041"/>
                <a:gd name="adj2" fmla="val 6367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67A076C-05DE-2CBE-7CD3-4AFC83BEBD72}"/>
              </a:ext>
            </a:extLst>
          </p:cNvPr>
          <p:cNvGrpSpPr/>
          <p:nvPr/>
        </p:nvGrpSpPr>
        <p:grpSpPr>
          <a:xfrm>
            <a:off x="838200" y="3273404"/>
            <a:ext cx="8553513" cy="2903559"/>
            <a:chOff x="838200" y="3273404"/>
            <a:chExt cx="8553513" cy="290355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D34F7EA-BC96-27EE-DE7A-B02E3E465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200" y="3273404"/>
              <a:ext cx="8553513" cy="199550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21E3E7-5804-BD80-BEB3-0690471D8FA2}"/>
                </a:ext>
              </a:extLst>
            </p:cNvPr>
            <p:cNvSpPr/>
            <p:nvPr/>
          </p:nvSpPr>
          <p:spPr>
            <a:xfrm>
              <a:off x="3424238" y="5191125"/>
              <a:ext cx="3476625" cy="985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55E8C8-A317-E460-C598-B93FC5F67910}"/>
              </a:ext>
            </a:extLst>
          </p:cNvPr>
          <p:cNvGrpSpPr/>
          <p:nvPr/>
        </p:nvGrpSpPr>
        <p:grpSpPr>
          <a:xfrm>
            <a:off x="1808163" y="4814888"/>
            <a:ext cx="6389687" cy="80962"/>
            <a:chOff x="1808163" y="4814888"/>
            <a:chExt cx="6389687" cy="809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7123C2-5517-3C4F-FB15-1FF93CFADDE6}"/>
                </a:ext>
              </a:extLst>
            </p:cNvPr>
            <p:cNvSpPr/>
            <p:nvPr/>
          </p:nvSpPr>
          <p:spPr>
            <a:xfrm>
              <a:off x="1808163" y="4814888"/>
              <a:ext cx="941387" cy="809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772996-6787-242A-8D66-BADCE674BBBC}"/>
                </a:ext>
              </a:extLst>
            </p:cNvPr>
            <p:cNvSpPr/>
            <p:nvPr/>
          </p:nvSpPr>
          <p:spPr>
            <a:xfrm>
              <a:off x="6953384" y="4814888"/>
              <a:ext cx="1244466" cy="809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EDF22796-FDBE-E36D-4360-B2755DC81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62104" y="1395304"/>
            <a:ext cx="1459218" cy="1192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1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DBC6-03D5-0215-42F1-60F7B613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Just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5490-CD9A-D3CF-986E-857F13E8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type</a:t>
            </a:r>
            <a:r>
              <a:rPr lang="en-GB" sz="3600" dirty="0">
                <a:latin typeface="Consolas" panose="020B0609020204030204" pitchFamily="49" charset="0"/>
              </a:rPr>
              <a:t> Small </a:t>
            </a:r>
            <a:r>
              <a:rPr lang="en-GB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is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range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3">
                    <a:lumMod val="75%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GB" sz="3600" dirty="0">
                <a:latin typeface="Consolas" panose="020B0609020204030204" pitchFamily="49" charset="0"/>
              </a:rPr>
              <a:t>..</a:t>
            </a:r>
            <a:r>
              <a:rPr lang="en-GB" sz="3600" dirty="0">
                <a:solidFill>
                  <a:schemeClr val="accent3">
                    <a:lumMod val="75%"/>
                  </a:schemeClr>
                </a:solidFill>
                <a:latin typeface="Consolas" panose="020B0609020204030204" pitchFamily="49" charset="0"/>
              </a:rPr>
              <a:t>9</a:t>
            </a:r>
            <a:r>
              <a:rPr lang="en-GB" sz="3600" dirty="0">
                <a:latin typeface="Consolas" panose="020B0609020204030204" pitchFamily="49" charset="0"/>
              </a:rPr>
              <a:t>;</a:t>
            </a:r>
          </a:p>
          <a:p>
            <a:r>
              <a:rPr lang="en-GB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type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latin typeface="Consolas" panose="020B0609020204030204" pitchFamily="49" charset="0"/>
              </a:rPr>
              <a:t>SmallArray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is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array</a:t>
            </a:r>
            <a:r>
              <a:rPr lang="en-GB" sz="3600" dirty="0">
                <a:latin typeface="Consolas" panose="020B0609020204030204" pitchFamily="49" charset="0"/>
              </a:rPr>
              <a:t>(Small) </a:t>
            </a:r>
            <a:r>
              <a:rPr lang="en-GB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of</a:t>
            </a:r>
            <a:r>
              <a:rPr lang="en-GB" sz="3600" dirty="0">
                <a:latin typeface="Consolas" panose="020B0609020204030204" pitchFamily="49" charset="0"/>
              </a:rPr>
              <a:t> Integer;</a:t>
            </a:r>
            <a:endParaRPr lang="en-CH" sz="3600" dirty="0">
              <a:latin typeface="Consolas" panose="020B0609020204030204" pitchFamily="49" charset="0"/>
            </a:endParaRP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CH" sz="3600" dirty="0">
                <a:latin typeface="Consolas" panose="020B0609020204030204" pitchFamily="49" charset="0"/>
              </a:rPr>
              <a:t> N </a:t>
            </a:r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in</a:t>
            </a:r>
            <a:r>
              <a:rPr lang="en-CH" sz="3600" dirty="0">
                <a:latin typeface="Consolas" panose="020B0609020204030204" pitchFamily="49" charset="0"/>
              </a:rPr>
              <a:t> Small </a:t>
            </a:r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loop</a:t>
            </a:r>
            <a:r>
              <a:rPr lang="en-CH" sz="3600" dirty="0">
                <a:latin typeface="Consolas" panose="020B0609020204030204" pitchFamily="49" charset="0"/>
              </a:rPr>
              <a:t> ...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endParaRPr lang="en-GB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6D32A-4105-4D9A-8184-C4C7451E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</a:t>
            </a:fld>
            <a:endParaRPr lang="en-CH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C34A1D4-5E61-0C33-4D84-721AD3B33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0891" y="259604"/>
            <a:ext cx="4296871" cy="2455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2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A63C-F00B-1026-BA2B-3921626D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8170F-C8A3-B591-B670-1C08CA35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</a:t>
            </a:fld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51842-0102-F900-2223-5B4E99C192D1}"/>
              </a:ext>
            </a:extLst>
          </p:cNvPr>
          <p:cNvSpPr txBox="1"/>
          <p:nvPr/>
        </p:nvSpPr>
        <p:spPr>
          <a:xfrm>
            <a:off x="861429" y="4904943"/>
            <a:ext cx="2294560" cy="1631216"/>
          </a:xfrm>
          <a:prstGeom prst="rect">
            <a:avLst/>
          </a:prstGeom>
          <a:solidFill>
            <a:schemeClr val="bg1">
              <a:lumMod val="95%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H" sz="6000" dirty="0"/>
              <a:t>C</a:t>
            </a:r>
            <a:endParaRPr lang="en-CH" sz="4000" dirty="0"/>
          </a:p>
          <a:p>
            <a:pPr algn="ctr"/>
            <a:r>
              <a:rPr lang="en-CH" sz="4000" dirty="0"/>
              <a:t>baseline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2895D-C1FF-2DF4-CDFA-7587796F9EE0}"/>
              </a:ext>
            </a:extLst>
          </p:cNvPr>
          <p:cNvSpPr txBox="1"/>
          <p:nvPr/>
        </p:nvSpPr>
        <p:spPr>
          <a:xfrm>
            <a:off x="4223657" y="1962302"/>
            <a:ext cx="253717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7200" dirty="0"/>
              <a:t>C</a:t>
            </a:r>
            <a:r>
              <a:rPr lang="en-US" sz="7200" dirty="0"/>
              <a:t>#</a:t>
            </a:r>
            <a:endParaRPr lang="en-CH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B7195-4DE8-83DF-FAFE-AE5F7F6D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29" y="1950304"/>
            <a:ext cx="2294560" cy="29546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C7D883-DD73-F257-B77B-A872A6F83BA4}"/>
              </a:ext>
            </a:extLst>
          </p:cNvPr>
          <p:cNvSpPr txBox="1"/>
          <p:nvPr/>
        </p:nvSpPr>
        <p:spPr>
          <a:xfrm>
            <a:off x="4223657" y="3641924"/>
            <a:ext cx="253717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/>
              <a:t>Rust</a:t>
            </a:r>
            <a:endParaRPr lang="en-CH" sz="4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60BEB0-CBAD-3A46-566B-A0267AE14FA2}"/>
              </a:ext>
            </a:extLst>
          </p:cNvPr>
          <p:cNvSpPr txBox="1"/>
          <p:nvPr/>
        </p:nvSpPr>
        <p:spPr>
          <a:xfrm>
            <a:off x="4223657" y="5321546"/>
            <a:ext cx="253717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/>
              <a:t>Ada</a:t>
            </a:r>
            <a:endParaRPr lang="en-CH" sz="4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7A278-46F0-27D4-0D43-47F0290E987B}"/>
              </a:ext>
            </a:extLst>
          </p:cNvPr>
          <p:cNvSpPr txBox="1"/>
          <p:nvPr/>
        </p:nvSpPr>
        <p:spPr>
          <a:xfrm>
            <a:off x="6670395" y="2208523"/>
            <a:ext cx="425778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/>
              <a:t>with extensions</a:t>
            </a:r>
            <a:endParaRPr lang="en-CH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694D8C-7DDD-A853-ADFD-E7316F75FAC0}"/>
              </a:ext>
            </a:extLst>
          </p:cNvPr>
          <p:cNvSpPr txBox="1"/>
          <p:nvPr/>
        </p:nvSpPr>
        <p:spPr>
          <a:xfrm>
            <a:off x="6670395" y="3888145"/>
            <a:ext cx="425778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/>
              <a:t>with extensions</a:t>
            </a:r>
            <a:endParaRPr lang="en-CH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29343-5420-6007-7396-9B505FCA0F41}"/>
              </a:ext>
            </a:extLst>
          </p:cNvPr>
          <p:cNvSpPr txBox="1"/>
          <p:nvPr/>
        </p:nvSpPr>
        <p:spPr>
          <a:xfrm>
            <a:off x="6670394" y="5567767"/>
            <a:ext cx="425778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/>
              <a:t>unmodified</a:t>
            </a:r>
            <a:endParaRPr lang="en-CH" sz="400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A93ADF6-3730-8D74-3076-68A80D3E4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756" y="2559412"/>
            <a:ext cx="2294560" cy="17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7444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4DA9-C435-894A-1E04-24DADF33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results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7166C-FBD0-8463-1F08-3BC1ADAEA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good as baseline</a:t>
            </a:r>
          </a:p>
          <a:p>
            <a:endParaRPr lang="en-US" dirty="0"/>
          </a:p>
          <a:p>
            <a:r>
              <a:rPr lang="en-US" dirty="0"/>
              <a:t>But proven safe by compilers!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CD98B-FF0C-D179-E80C-CD13DFBE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80193694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2EF8-4E83-591C-5001-F421AEC9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Engineers need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A1D7F-FBAC-1A99-7650-C4045677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15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98A7A-9330-43CC-B0D3-97325992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6004007" cy="4477165"/>
          </a:xfrm>
          <a:prstGeom prst="rect">
            <a:avLst/>
          </a:prstGeom>
        </p:spPr>
      </p:pic>
      <p:pic>
        <p:nvPicPr>
          <p:cNvPr id="1026" name="Picture 2" descr="CoqIDE main screen">
            <a:extLst>
              <a:ext uri="{FF2B5EF4-FFF2-40B4-BE49-F238E27FC236}">
                <a16:creationId xmlns:a16="http://schemas.microsoft.com/office/drawing/2014/main" id="{9707733C-DF8D-390C-9714-4B7089BC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762005"/>
            <a:ext cx="6004006" cy="46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52678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465A-3481-90AF-0339-17CC6F99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DFC7-3FDD-A76A-033F-CB024891D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8757" cy="4351338"/>
          </a:xfrm>
        </p:spPr>
        <p:txBody>
          <a:bodyPr>
            <a:normAutofit/>
          </a:bodyPr>
          <a:lstStyle/>
          <a:p>
            <a:r>
              <a:rPr lang="en-US" dirty="0"/>
              <a:t>Decoupling</a:t>
            </a:r>
            <a:r>
              <a:rPr lang="en-CH" dirty="0"/>
              <a:t> </a:t>
            </a:r>
            <a:r>
              <a:rPr lang="en-CH" i="1" dirty="0"/>
              <a:t>safety</a:t>
            </a:r>
            <a:r>
              <a:rPr lang="en-US" dirty="0"/>
              <a:t> from </a:t>
            </a:r>
            <a:r>
              <a:rPr lang="en-CH" i="1" dirty="0"/>
              <a:t>correctness</a:t>
            </a:r>
            <a:r>
              <a:rPr lang="en-US" dirty="0"/>
              <a:t> </a:t>
            </a:r>
            <a:r>
              <a:rPr lang="en-CH" dirty="0"/>
              <a:t>is key</a:t>
            </a:r>
            <a:endParaRPr lang="en-CH" i="1" dirty="0"/>
          </a:p>
          <a:p>
            <a:endParaRPr lang="en-CH" dirty="0"/>
          </a:p>
          <a:p>
            <a:r>
              <a:rPr lang="en-US" dirty="0"/>
              <a:t>Languages </a:t>
            </a:r>
            <a:r>
              <a:rPr lang="en-CH" dirty="0"/>
              <a:t>and compilers should target 0-overhead</a:t>
            </a:r>
          </a:p>
          <a:p>
            <a:endParaRPr lang="en-CH" dirty="0"/>
          </a:p>
          <a:p>
            <a:r>
              <a:rPr lang="en-CH" sz="36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CH" sz="3600" dirty="0" err="1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dslab-epfl</a:t>
            </a:r>
            <a:r>
              <a:rPr lang="en-CH" sz="36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CH" sz="3600" dirty="0" err="1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tinynf</a:t>
            </a:r>
            <a:r>
              <a:rPr lang="en-CH" sz="36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0175F-CB7F-D97B-9E89-DA8CF1A4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16</a:t>
            </a:fld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BC43B-4742-7883-BFC8-248406A8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27" y="4962156"/>
            <a:ext cx="874297" cy="8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A9648EF-D5D6-D708-96F1-CB7B1B11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24" y="4962156"/>
            <a:ext cx="874297" cy="8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86095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8497-286A-C001-94AD-619AEDCB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Safety</a:t>
            </a:r>
            <a:r>
              <a:rPr lang="en-US" dirty="0"/>
              <a:t> vs </a:t>
            </a:r>
            <a:r>
              <a:rPr lang="en-US" dirty="0">
                <a:solidFill>
                  <a:schemeClr val="accent5"/>
                </a:solidFill>
              </a:rPr>
              <a:t>Correctness</a:t>
            </a:r>
            <a:endParaRPr lang="en-CH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40D20-1710-46C8-291E-51923363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</a:t>
            </a:fld>
            <a:endParaRPr lang="en-CH" dirty="0"/>
          </a:p>
        </p:txBody>
      </p:sp>
      <p:pic>
        <p:nvPicPr>
          <p:cNvPr id="7" name="Graphic 6" descr="Contract with solid fill">
            <a:extLst>
              <a:ext uri="{FF2B5EF4-FFF2-40B4-BE49-F238E27FC236}">
                <a16:creationId xmlns:a16="http://schemas.microsoft.com/office/drawing/2014/main" id="{7A3E8B46-DE6E-9CDF-D459-563AD754B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6499" y="2374898"/>
            <a:ext cx="2108201" cy="2108201"/>
          </a:xfrm>
          <a:prstGeom prst="rect">
            <a:avLst/>
          </a:prstGeom>
        </p:spPr>
      </p:pic>
      <p:pic>
        <p:nvPicPr>
          <p:cNvPr id="9" name="Graphic 8" descr="Explosion with solid fill">
            <a:extLst>
              <a:ext uri="{FF2B5EF4-FFF2-40B4-BE49-F238E27FC236}">
                <a16:creationId xmlns:a16="http://schemas.microsoft.com/office/drawing/2014/main" id="{B68F0986-A4B7-5CFC-D22E-660AE803C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7301" y="2374898"/>
            <a:ext cx="2108201" cy="21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66535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026BC-EB1C-2214-6574-5B8C45B98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184" y="1765961"/>
            <a:ext cx="8619816" cy="4351338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(a != </a:t>
            </a:r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null</a:t>
            </a:r>
            <a:r>
              <a:rPr lang="en-CH" sz="3600" dirty="0">
                <a:latin typeface="Consolas" panose="020B0609020204030204" pitchFamily="49" charset="0"/>
              </a:rPr>
              <a:t>) {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</a:t>
            </a:r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>
                <a:solidFill>
                  <a:schemeClr val="accent3">
                    <a:lumMod val="75%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 &lt;= n &amp;&amp; n &lt; </a:t>
            </a:r>
            <a:r>
              <a:rPr lang="en-CH" sz="3600" dirty="0" err="1">
                <a:latin typeface="Consolas" panose="020B0609020204030204" pitchFamily="49" charset="0"/>
              </a:rPr>
              <a:t>a.length</a:t>
            </a:r>
            <a:r>
              <a:rPr lang="en-CH" sz="3600" dirty="0">
                <a:latin typeface="Consolas" panose="020B0609020204030204" pitchFamily="49" charset="0"/>
              </a:rPr>
              <a:t>) {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	a[n] = </a:t>
            </a:r>
            <a:r>
              <a:rPr lang="en-CH" sz="3600" dirty="0">
                <a:solidFill>
                  <a:schemeClr val="accent3">
                    <a:lumMod val="75%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} </a:t>
            </a:r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CH" sz="3600" dirty="0">
                <a:latin typeface="Consolas" panose="020B0609020204030204" pitchFamily="49" charset="0"/>
              </a:rPr>
              <a:t> ...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 </a:t>
            </a:r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CH" sz="3600" dirty="0">
                <a:latin typeface="Consolas" panose="020B0609020204030204" pitchFamily="49" charset="0"/>
              </a:rPr>
              <a:t>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2F016-C255-E773-D7F1-3CA422E6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</a:t>
            </a:fld>
            <a:endParaRPr lang="en-CH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C808C6B-F11B-E3CD-91E1-24033FB77C7D}"/>
              </a:ext>
            </a:extLst>
          </p:cNvPr>
          <p:cNvSpPr/>
          <p:nvPr/>
        </p:nvSpPr>
        <p:spPr>
          <a:xfrm>
            <a:off x="3387498" y="1713444"/>
            <a:ext cx="8619816" cy="3713747"/>
          </a:xfrm>
          <a:prstGeom prst="frame">
            <a:avLst>
              <a:gd name="adj1" fmla="val 37986"/>
            </a:avLst>
          </a:prstGeom>
          <a:solidFill>
            <a:srgbClr val="FFFFFF">
              <a:alpha val="34.902%"/>
            </a:srgb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FCC3BA-E949-EB4B-A1A3-989608BB83A3}"/>
              </a:ext>
            </a:extLst>
          </p:cNvPr>
          <p:cNvSpPr/>
          <p:nvPr/>
        </p:nvSpPr>
        <p:spPr>
          <a:xfrm>
            <a:off x="3572184" y="1713443"/>
            <a:ext cx="8619816" cy="3713747"/>
          </a:xfrm>
          <a:prstGeom prst="frame">
            <a:avLst>
              <a:gd name="adj1" fmla="val 3798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40A6935-FAB8-7852-7696-DFBA03417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147244"/>
            <a:ext cx="3387498" cy="2563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0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CAD4-AD96-DB8B-B057-3C35C6B0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Overhead</a:t>
            </a:r>
            <a:r>
              <a:rPr lang="en-US" dirty="0"/>
              <a:t> of checks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6DC3A-0F15-1849-C2C5-6C68B18F2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584575"/>
              </a:xfrm>
            </p:spPr>
            <p:txBody>
              <a:bodyPr anchor="ctr">
                <a:norm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purl.oclc.org/ooxml/officeDocument/math">
                    <m:r>
                      <a:rPr lang="en-US" sz="8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b="0" dirty="0"/>
                  <a:t> </a:t>
                </a:r>
                <a:r>
                  <a:rPr lang="en-CH" sz="5400" b="0" dirty="0"/>
                  <a:t> </a:t>
                </a:r>
                <a14:m>
                  <m:oMath xmlns:m="http://purl.oclc.org/ooxml/officeDocument/math">
                    <m:r>
                      <a:rPr lang="en-CH" sz="5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CH" sz="5400" dirty="0"/>
              </a:p>
            </p:txBody>
          </p:sp>
        </mc:Choice>
        <mc:Fallback xmlns="" xmlns:p="http://schemas.openxmlformats.org/presentationml/2006/main" xmlns:r="http://schemas.openxmlformats.org/officeDocument/2006/relationships" xmlns:a="http://schemas.openxmlformats.org/drawingml/2006/main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6DC3A-0F15-1849-C2C5-6C68B18F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584575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E4BF-1BDB-CD55-8997-FC8BD38C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96953893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B2BE-57C5-CF71-9C81-E6CD4B53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Heuristics?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8966-DF14-B8CE-FF2A-1EF3C206E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H" sz="3600" dirty="0">
              <a:solidFill>
                <a:schemeClr val="accent5">
                  <a:lumMod val="75%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n = </a:t>
            </a:r>
            <a:r>
              <a:rPr lang="en-CH" sz="3600" dirty="0">
                <a:solidFill>
                  <a:schemeClr val="accent3">
                    <a:lumMod val="75%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; n &lt; </a:t>
            </a:r>
            <a:r>
              <a:rPr lang="en-CH" sz="3600" dirty="0" err="1">
                <a:latin typeface="Consolas" panose="020B0609020204030204" pitchFamily="49" charset="0"/>
              </a:rPr>
              <a:t>a.length</a:t>
            </a:r>
            <a:r>
              <a:rPr lang="en-CH" sz="3600" dirty="0">
                <a:latin typeface="Consolas" panose="020B0609020204030204" pitchFamily="49" charset="0"/>
              </a:rPr>
              <a:t>; n++) {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a[n] = </a:t>
            </a:r>
            <a:r>
              <a:rPr lang="en-CH" sz="3600" dirty="0">
                <a:solidFill>
                  <a:schemeClr val="accent3">
                    <a:lumMod val="75%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EF790-1FE2-CEF0-655E-74233F2E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59145018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78739E-2552-FF50-D747-C8CD6DE5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</a:t>
            </a:fld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DA460-7C8D-6288-D0A5-C6DB5C20A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86" y="2092882"/>
            <a:ext cx="8849818" cy="101807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9649F63-4148-8EBE-18FC-150E59E585B1}"/>
              </a:ext>
            </a:extLst>
          </p:cNvPr>
          <p:cNvGrpSpPr/>
          <p:nvPr/>
        </p:nvGrpSpPr>
        <p:grpSpPr>
          <a:xfrm>
            <a:off x="1120409" y="557755"/>
            <a:ext cx="8363011" cy="1060561"/>
            <a:chOff x="1914494" y="0"/>
            <a:chExt cx="8363011" cy="10605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3B8C69-6F86-B2BF-E0C5-1F4DF6A8F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3.325%"/>
            <a:stretch/>
          </p:blipFill>
          <p:spPr>
            <a:xfrm>
              <a:off x="1914494" y="0"/>
              <a:ext cx="8363011" cy="40104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58A0D0-66CC-552F-931A-5D740D563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8.354%" b="34.224%"/>
            <a:stretch/>
          </p:blipFill>
          <p:spPr>
            <a:xfrm>
              <a:off x="1914494" y="401045"/>
              <a:ext cx="8363011" cy="65951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BE602C-AD50-1D19-70C6-AFF74ED9ECEA}"/>
              </a:ext>
            </a:extLst>
          </p:cNvPr>
          <p:cNvGrpSpPr/>
          <p:nvPr/>
        </p:nvGrpSpPr>
        <p:grpSpPr>
          <a:xfrm>
            <a:off x="308811" y="3390991"/>
            <a:ext cx="8067734" cy="989488"/>
            <a:chOff x="0" y="2852040"/>
            <a:chExt cx="8067734" cy="9894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5F7C3D-E124-35D7-6C7E-98D1F0BE5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6.924%"/>
            <a:stretch/>
          </p:blipFill>
          <p:spPr>
            <a:xfrm>
              <a:off x="0" y="2852040"/>
              <a:ext cx="8067734" cy="3082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C827B2-8A1F-2B34-EC32-D9D389052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6.09%" b="35.013%"/>
            <a:stretch/>
          </p:blipFill>
          <p:spPr>
            <a:xfrm>
              <a:off x="0" y="3160295"/>
              <a:ext cx="8067734" cy="68123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4A0459-A48C-0668-DAA8-B437F6CB8C07}"/>
              </a:ext>
            </a:extLst>
          </p:cNvPr>
          <p:cNvGrpSpPr/>
          <p:nvPr/>
        </p:nvGrpSpPr>
        <p:grpSpPr>
          <a:xfrm>
            <a:off x="3719545" y="5145152"/>
            <a:ext cx="6286718" cy="1066221"/>
            <a:chOff x="3047691" y="4372022"/>
            <a:chExt cx="6286718" cy="10662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A4D83E-9225-2F50-3CD2-05CE1B2D3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1.937%" b="81.074%"/>
            <a:stretch/>
          </p:blipFill>
          <p:spPr>
            <a:xfrm>
              <a:off x="3047691" y="4372022"/>
              <a:ext cx="6286718" cy="3884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0D1D03-FA9C-DCC3-8B54-3359D58B8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4.13%" r="21.937%" b="22.682%"/>
            <a:stretch/>
          </p:blipFill>
          <p:spPr>
            <a:xfrm>
              <a:off x="3047691" y="4757010"/>
              <a:ext cx="6286718" cy="681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945204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DA64-3050-B5AA-1062-7B71E3C3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Idea: Type invariants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9EC5-0750-879A-9224-A5B1D32E0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H" sz="3600" dirty="0">
              <a:solidFill>
                <a:schemeClr val="accent5">
                  <a:lumMod val="75%"/>
                </a:schemeClr>
              </a:solidFill>
              <a:latin typeface="Consolas" panose="020B0609020204030204" pitchFamily="49" charset="0"/>
            </a:endParaRPr>
          </a:p>
          <a:p>
            <a:endParaRPr lang="en-US" sz="3600" dirty="0">
              <a:solidFill>
                <a:schemeClr val="accent5">
                  <a:lumMod val="75%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accent5">
                    <a:lumMod val="75%"/>
                  </a:schemeClr>
                </a:solidFill>
                <a:latin typeface="Consolas" panose="020B0609020204030204" pitchFamily="49" charset="0"/>
              </a:rPr>
              <a:t>let</a:t>
            </a:r>
            <a:r>
              <a:rPr lang="en-US" sz="3600" dirty="0">
                <a:latin typeface="Consolas" panose="020B0609020204030204" pitchFamily="49" charset="0"/>
              </a:rPr>
              <a:t> n: NonZeroU32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B10A1-9F5C-1907-B61A-585F3577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77000014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ECC7-1255-081F-2708-E5471AD7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algn="ctr"/>
            <a:r>
              <a:rPr lang="en-US" dirty="0"/>
              <a:t>W</a:t>
            </a:r>
            <a:r>
              <a:rPr lang="en-CH" dirty="0"/>
              <a:t>e provide evidence that</a:t>
            </a:r>
            <a:br>
              <a:rPr lang="en-CH" dirty="0"/>
            </a:br>
            <a:r>
              <a:rPr lang="en-CH" dirty="0"/>
              <a:t>safe </a:t>
            </a:r>
            <a:r>
              <a:rPr lang="en-CH"/>
              <a:t>low-level code without </a:t>
            </a:r>
            <a:r>
              <a:rPr lang="en-CH" dirty="0"/>
              <a:t>overhead</a:t>
            </a:r>
            <a:br>
              <a:rPr lang="en-CH" dirty="0"/>
            </a:br>
            <a:r>
              <a:rPr lang="en-CH" dirty="0"/>
              <a:t>is practical using type invariants</a:t>
            </a:r>
            <a:endParaRPr lang="en-CH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BEF67-3291-4018-7C3A-7E2EE52C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71001918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5025-F467-8E4E-0FE6-B6CFE999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Invariant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6425-BCA7-02DB-98AE-E9484396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</a:t>
            </a:fld>
            <a:endParaRPr lang="en-CH" dirty="0"/>
          </a:p>
        </p:txBody>
      </p:sp>
      <p:pic>
        <p:nvPicPr>
          <p:cNvPr id="9" name="Graphic 8" descr="School girl outline">
            <a:extLst>
              <a:ext uri="{FF2B5EF4-FFF2-40B4-BE49-F238E27FC236}">
                <a16:creationId xmlns:a16="http://schemas.microsoft.com/office/drawing/2014/main" id="{1662A96C-9E78-93B9-709D-967C3A3C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662" y="5106971"/>
            <a:ext cx="2050275" cy="20502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5B1600F-7C87-3021-5594-D0B6B5D2192C}"/>
              </a:ext>
            </a:extLst>
          </p:cNvPr>
          <p:cNvGrpSpPr/>
          <p:nvPr/>
        </p:nvGrpSpPr>
        <p:grpSpPr>
          <a:xfrm>
            <a:off x="1547212" y="1974841"/>
            <a:ext cx="9097576" cy="2838450"/>
            <a:chOff x="2256224" y="1820854"/>
            <a:chExt cx="9097576" cy="2838450"/>
          </a:xfrm>
        </p:grpSpPr>
        <p:pic>
          <p:nvPicPr>
            <p:cNvPr id="7" name="Graphic 6" descr="Bed with solid fill">
              <a:extLst>
                <a:ext uri="{FF2B5EF4-FFF2-40B4-BE49-F238E27FC236}">
                  <a16:creationId xmlns:a16="http://schemas.microsoft.com/office/drawing/2014/main" id="{679E41B8-7915-0A74-4265-2C214A2C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6224" y="2886075"/>
              <a:ext cx="1419225" cy="1419225"/>
            </a:xfrm>
            <a:prstGeom prst="rect">
              <a:avLst/>
            </a:prstGeom>
          </p:spPr>
        </p:pic>
        <p:pic>
          <p:nvPicPr>
            <p:cNvPr id="10" name="Graphic 9" descr="Bed with solid fill">
              <a:extLst>
                <a:ext uri="{FF2B5EF4-FFF2-40B4-BE49-F238E27FC236}">
                  <a16:creationId xmlns:a16="http://schemas.microsoft.com/office/drawing/2014/main" id="{5F865EE5-47BB-6C1C-AB0B-E852D656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15350" y="1820854"/>
              <a:ext cx="2838450" cy="2838450"/>
            </a:xfrm>
            <a:prstGeom prst="rect">
              <a:avLst/>
            </a:prstGeom>
          </p:spPr>
        </p:pic>
        <p:pic>
          <p:nvPicPr>
            <p:cNvPr id="11" name="Graphic 10" descr="Bed with solid fill">
              <a:extLst>
                <a:ext uri="{FF2B5EF4-FFF2-40B4-BE49-F238E27FC236}">
                  <a16:creationId xmlns:a16="http://schemas.microsoft.com/office/drawing/2014/main" id="{CAB072FA-667F-FF45-9F74-361FC1FD8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38725" y="2363785"/>
              <a:ext cx="2114550" cy="2114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810816"/>
      </p:ext>
    </p:extLst>
  </p:cSld>
  <p:clrMapOvr>
    <a:masterClrMapping/>
  </p:clrMapOvr>
</p:sld>
</file>

<file path=ppt/tags/tag1.xml><?xml version="1.0" encoding="utf-8"?>
<p:tagLst xmlns:a="http://purl.oclc.org/ooxml/drawingml/main" xmlns:r="http://purl.oclc.org/ooxml/officeDocument/relationships" xmlns:p="http://purl.oclc.org/ooxml/presentationml/main">
  <p:tag name="TIMING" val="|21.7"/>
</p:tagLst>
</file>

<file path=ppt/tags/tag2.xml><?xml version="1.0" encoding="utf-8"?>
<p:tagLst xmlns:a="http://purl.oclc.org/ooxml/drawingml/main" xmlns:r="http://purl.oclc.org/ooxml/officeDocument/relationships" xmlns:p="http://purl.oclc.org/ooxml/presentationml/main">
  <p:tag name="TIMING" val="|26.1|19.2|25.1|10.3|32.2"/>
</p:tagLst>
</file>

<file path=ppt/tags/tag3.xml><?xml version="1.0" encoding="utf-8"?>
<p:tagLst xmlns:a="http://purl.oclc.org/ooxml/drawingml/main" xmlns:r="http://purl.oclc.org/ooxml/officeDocument/relationships" xmlns:p="http://purl.oclc.org/ooxml/presentationml/main">
  <p:tag name="TIMING" val="|29.5"/>
</p:tagLst>
</file>

<file path=ppt/theme/theme1.xml><?xml version="1.0" encoding="utf-8"?>
<a:theme xmlns:a="http://purl.oclc.org/ooxml/drawingml/main" name="Office Theme">
  <a:themeElements>
    <a:clrScheme name="Custom">
      <a:dk1>
        <a:srgbClr val="000000"/>
      </a:dk1>
      <a:lt1>
        <a:srgbClr val="FFFFFF"/>
      </a:lt1>
      <a:dk2>
        <a:srgbClr val="404040"/>
      </a:dk2>
      <a:lt2>
        <a:srgbClr val="E0E0E0"/>
      </a:lt2>
      <a:accent1>
        <a:srgbClr val="F00000"/>
      </a:accent1>
      <a:accent2>
        <a:srgbClr val="00F000"/>
      </a:accent2>
      <a:accent3>
        <a:srgbClr val="A00000"/>
      </a:accent3>
      <a:accent4>
        <a:srgbClr val="00C040"/>
      </a:accent4>
      <a:accent5>
        <a:srgbClr val="0040A0"/>
      </a:accent5>
      <a:accent6>
        <a:srgbClr val="F0D000"/>
      </a:accent6>
      <a:hlink>
        <a:srgbClr val="595959"/>
      </a:hlink>
      <a:folHlink>
        <a:srgbClr val="595959"/>
      </a:folHlink>
    </a:clrScheme>
    <a:fontScheme name="Custo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34D4E6D-1CDD-42D4-AE77-8E076E698E62}" vid="{19D2DF08-1626-4128-9D3D-D40F0A839667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Template</Template>
  <TotalTime>15</TotalTime>
  <Words>230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Consolas</vt:lpstr>
      <vt:lpstr>Office Theme</vt:lpstr>
      <vt:lpstr>Safe Low-Level Code Without Overhead is Practical</vt:lpstr>
      <vt:lpstr>Safety vs Correctness</vt:lpstr>
      <vt:lpstr>PowerPoint Presentation</vt:lpstr>
      <vt:lpstr>Overhead of checks</vt:lpstr>
      <vt:lpstr>Heuristics?</vt:lpstr>
      <vt:lpstr>PowerPoint Presentation</vt:lpstr>
      <vt:lpstr>Idea: Type invariants</vt:lpstr>
      <vt:lpstr>We provide evidence that safe low-level code without overhead is practical using type invariants</vt:lpstr>
      <vt:lpstr>Invariant examples</vt:lpstr>
      <vt:lpstr>Too lax</vt:lpstr>
      <vt:lpstr>Too strict</vt:lpstr>
      <vt:lpstr>Just right</vt:lpstr>
      <vt:lpstr>Case study</vt:lpstr>
      <vt:lpstr>Performance results</vt:lpstr>
      <vt:lpstr>Engineers need tools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Low-Level Code Without Overhead is Practical</dc:title>
  <dc:creator>Solal Pirelli</dc:creator>
  <cp:lastModifiedBy>Solal Pirelli</cp:lastModifiedBy>
  <cp:revision>2</cp:revision>
  <dcterms:created xsi:type="dcterms:W3CDTF">2023-04-26T15:18:11Z</dcterms:created>
  <dcterms:modified xsi:type="dcterms:W3CDTF">2024-04-12T13:53:58Z</dcterms:modified>
</cp:coreProperties>
</file>